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71" r:id="rId3"/>
    <p:sldId id="257" r:id="rId4"/>
    <p:sldId id="258" r:id="rId5"/>
    <p:sldId id="269" r:id="rId6"/>
    <p:sldId id="259" r:id="rId7"/>
    <p:sldId id="278" r:id="rId8"/>
    <p:sldId id="279" r:id="rId9"/>
    <p:sldId id="260" r:id="rId10"/>
    <p:sldId id="267" r:id="rId11"/>
    <p:sldId id="272" r:id="rId12"/>
    <p:sldId id="273" r:id="rId13"/>
    <p:sldId id="261" r:id="rId14"/>
    <p:sldId id="262" r:id="rId15"/>
    <p:sldId id="263" r:id="rId16"/>
    <p:sldId id="264" r:id="rId17"/>
    <p:sldId id="265" r:id="rId18"/>
    <p:sldId id="277" r:id="rId19"/>
    <p:sldId id="266"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an Farooq" initials="KF" lastIdx="1" clrIdx="0">
    <p:extLst>
      <p:ext uri="{19B8F6BF-5375-455C-9EA6-DF929625EA0E}">
        <p15:presenceInfo xmlns:p15="http://schemas.microsoft.com/office/powerpoint/2012/main" userId="S-1-5-21-1449607262-479467637-1532313055-876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587" autoAdjust="0"/>
  </p:normalViewPr>
  <p:slideViewPr>
    <p:cSldViewPr snapToGrid="0">
      <p:cViewPr varScale="1">
        <p:scale>
          <a:sx n="67" d="100"/>
          <a:sy n="67"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30T09:42:41.849" idx="1">
    <p:pos x="10" y="10"/>
    <p:text>Ask the students to add their pictures and names here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63B4D-DC70-4F3A-925F-C058B592BFCF}" type="datetimeFigureOut">
              <a:rPr lang="en-US" smtClean="0"/>
              <a:t>1/30/2017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04518-9B64-40EE-8F65-1D318D421A02}" type="slidenum">
              <a:rPr lang="en-US" smtClean="0"/>
              <a:t>‹#›</a:t>
            </a:fld>
            <a:endParaRPr lang="en-US"/>
          </a:p>
        </p:txBody>
      </p:sp>
    </p:spTree>
    <p:extLst>
      <p:ext uri="{BB962C8B-B14F-4D97-AF65-F5344CB8AC3E}">
        <p14:creationId xmlns:p14="http://schemas.microsoft.com/office/powerpoint/2010/main" val="77208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1</a:t>
            </a:fld>
            <a:endParaRPr lang="en-US"/>
          </a:p>
        </p:txBody>
      </p:sp>
    </p:spTree>
    <p:extLst>
      <p:ext uri="{BB962C8B-B14F-4D97-AF65-F5344CB8AC3E}">
        <p14:creationId xmlns:p14="http://schemas.microsoft.com/office/powerpoint/2010/main" val="1471104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Bangladesh must be having a number of existing clothing brands and we don’t want to be just another apparel brand in the industry</a:t>
            </a:r>
          </a:p>
          <a:p>
            <a:r>
              <a:rPr lang="en-US" dirty="0" smtClean="0"/>
              <a:t>Therefore, as a launch campaign we will run a social media campaign as most of our target audience is present on social media</a:t>
            </a:r>
          </a:p>
          <a:p>
            <a:r>
              <a:rPr lang="en-US" dirty="0" smtClean="0"/>
              <a:t>We will market our launch on Australian social media pages as well so that Bangladeshi locals can be diverted from their as well </a:t>
            </a:r>
          </a:p>
          <a:p>
            <a:r>
              <a:rPr lang="en-US" dirty="0" smtClean="0"/>
              <a:t>We believe that Zeal is for people who are new age and tech savvy hence we will not invest in traditional media</a:t>
            </a:r>
          </a:p>
          <a:p>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10</a:t>
            </a:fld>
            <a:endParaRPr lang="en-US"/>
          </a:p>
        </p:txBody>
      </p:sp>
    </p:spTree>
    <p:extLst>
      <p:ext uri="{BB962C8B-B14F-4D97-AF65-F5344CB8AC3E}">
        <p14:creationId xmlns:p14="http://schemas.microsoft.com/office/powerpoint/2010/main" val="158213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first we will only be operating through online selling of our products and building on the e-commerce industry of Bangladesh </a:t>
            </a:r>
          </a:p>
          <a:p>
            <a:r>
              <a:rPr lang="en-US" dirty="0" smtClean="0"/>
              <a:t>We don’t want to open up a number of stores all at once, we will monitor the audience response and their liking pattern towards our design and then we will move on towards opening up outlets </a:t>
            </a:r>
          </a:p>
          <a:p>
            <a:r>
              <a:rPr lang="en-US" dirty="0" smtClean="0"/>
              <a:t>We wish to utilize the current trend of flouring e-commerce where budgetary investments are low and marketing is done through social and digital platforms</a:t>
            </a:r>
          </a:p>
          <a:p>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11</a:t>
            </a:fld>
            <a:endParaRPr lang="en-US"/>
          </a:p>
        </p:txBody>
      </p:sp>
    </p:spTree>
    <p:extLst>
      <p:ext uri="{BB962C8B-B14F-4D97-AF65-F5344CB8AC3E}">
        <p14:creationId xmlns:p14="http://schemas.microsoft.com/office/powerpoint/2010/main" val="2654627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much as Bangladeshi youth likes the foreign trends, they would love if local touch is added and brought by an international firm to them</a:t>
            </a:r>
          </a:p>
          <a:p>
            <a:r>
              <a:rPr lang="en-US" dirty="0" smtClean="0"/>
              <a:t>We will launch a limited edition tee-shirt range along with some other items such as mugs, key chains, notebooks, </a:t>
            </a:r>
            <a:r>
              <a:rPr lang="en-US" dirty="0" err="1" smtClean="0"/>
              <a:t>etc</a:t>
            </a:r>
            <a:r>
              <a:rPr lang="en-US" dirty="0" smtClean="0"/>
              <a:t> with local colors, and messages printed on them in the local language </a:t>
            </a:r>
          </a:p>
          <a:p>
            <a:r>
              <a:rPr lang="en-US" dirty="0" smtClean="0"/>
              <a:t>This would help us communicate that we are one of them and they we are here for their benefit </a:t>
            </a:r>
          </a:p>
        </p:txBody>
      </p:sp>
      <p:sp>
        <p:nvSpPr>
          <p:cNvPr id="4" name="Slide Number Placeholder 3"/>
          <p:cNvSpPr>
            <a:spLocks noGrp="1"/>
          </p:cNvSpPr>
          <p:nvPr>
            <p:ph type="sldNum" sz="quarter" idx="10"/>
          </p:nvPr>
        </p:nvSpPr>
        <p:spPr/>
        <p:txBody>
          <a:bodyPr/>
          <a:lstStyle/>
          <a:p>
            <a:fld id="{EB804518-9B64-40EE-8F65-1D318D421A02}" type="slidenum">
              <a:rPr lang="en-US" smtClean="0"/>
              <a:t>12</a:t>
            </a:fld>
            <a:endParaRPr lang="en-US"/>
          </a:p>
        </p:txBody>
      </p:sp>
    </p:spTree>
    <p:extLst>
      <p:ext uri="{BB962C8B-B14F-4D97-AF65-F5344CB8AC3E}">
        <p14:creationId xmlns:p14="http://schemas.microsoft.com/office/powerpoint/2010/main" val="413554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we want to replicate the existing model is because we see Bangladeshi youth’s interest towards foreign products </a:t>
            </a:r>
          </a:p>
          <a:p>
            <a:r>
              <a:rPr lang="en-US" dirty="0" smtClean="0"/>
              <a:t>They don’t want to go for something which is local, and as we will be producing and selling there locally, we need a foreign touch to keep the essence of the brand intact </a:t>
            </a:r>
          </a:p>
          <a:p>
            <a:r>
              <a:rPr lang="en-US" dirty="0" smtClean="0"/>
              <a:t>Moreover, are no carbon emission policy will also appear to be something new, something none of the local brands in Bangladesh is doing and it will help us stand out </a:t>
            </a:r>
          </a:p>
          <a:p>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13</a:t>
            </a:fld>
            <a:endParaRPr lang="en-US"/>
          </a:p>
        </p:txBody>
      </p:sp>
    </p:spTree>
    <p:extLst>
      <p:ext uri="{BB962C8B-B14F-4D97-AF65-F5344CB8AC3E}">
        <p14:creationId xmlns:p14="http://schemas.microsoft.com/office/powerpoint/2010/main" val="221898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marketing,</a:t>
            </a:r>
            <a:r>
              <a:rPr lang="en-US" baseline="0" dirty="0" smtClean="0"/>
              <a:t> sales and production are going to be are three main operation in Bangladesh, we will stick to revolve our organizational structure around that. At first we want to keep our number of employees less until we are well established. However, we will work towards building a lucrative team of talented individuals and will hire some locals as well so that they can give their inputs too. Their will be front end managers as well working under the managers we have mentioned above. </a:t>
            </a:r>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14</a:t>
            </a:fld>
            <a:endParaRPr lang="en-US"/>
          </a:p>
        </p:txBody>
      </p:sp>
    </p:spTree>
    <p:extLst>
      <p:ext uri="{BB962C8B-B14F-4D97-AF65-F5344CB8AC3E}">
        <p14:creationId xmlns:p14="http://schemas.microsoft.com/office/powerpoint/2010/main" val="3204008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relatively strong economic growth over the past decade, investment climate constraints, notably deficiencies in energy and transportation infrastructure, and an opaque regulatory environment have prevented Bangladesh from achieving higher growth</a:t>
            </a:r>
            <a:r>
              <a:rPr lang="en-US" dirty="0" smtClean="0"/>
              <a:t>.</a:t>
            </a:r>
          </a:p>
          <a:p>
            <a:r>
              <a:rPr lang="en-US" dirty="0" smtClean="0"/>
              <a:t>No</a:t>
            </a:r>
            <a:r>
              <a:rPr lang="en-US" baseline="0" dirty="0" smtClean="0"/>
              <a:t> concrete transportation infrastructure is a big challenge as our logistics network is mainly dependent on timely delivery of products to our customers. </a:t>
            </a:r>
            <a:endParaRPr lang="en-US" dirty="0" smtClean="0"/>
          </a:p>
          <a:p>
            <a:r>
              <a:rPr lang="en-US" dirty="0" smtClean="0"/>
              <a:t>Corruption is widely perceived to be endemic at all levels of society and discourages some investments and inhibits economic growth.</a:t>
            </a:r>
          </a:p>
          <a:p>
            <a:r>
              <a:rPr lang="en-US" dirty="0" smtClean="0"/>
              <a:t>Political unrest stemming from the January 5, 2014 national elections was minimal in 2016 compared to past years. However, projections of continued GDP growth of approximately 6.8 percent show the resilience of Bangladesh’s economy in weathering these challenges.</a:t>
            </a:r>
          </a:p>
        </p:txBody>
      </p:sp>
      <p:sp>
        <p:nvSpPr>
          <p:cNvPr id="4" name="Slide Number Placeholder 3"/>
          <p:cNvSpPr>
            <a:spLocks noGrp="1"/>
          </p:cNvSpPr>
          <p:nvPr>
            <p:ph type="sldNum" sz="quarter" idx="10"/>
          </p:nvPr>
        </p:nvSpPr>
        <p:spPr/>
        <p:txBody>
          <a:bodyPr/>
          <a:lstStyle/>
          <a:p>
            <a:fld id="{EB804518-9B64-40EE-8F65-1D318D421A02}" type="slidenum">
              <a:rPr lang="en-US" smtClean="0"/>
              <a:t>15</a:t>
            </a:fld>
            <a:endParaRPr lang="en-US"/>
          </a:p>
        </p:txBody>
      </p:sp>
    </p:spTree>
    <p:extLst>
      <p:ext uri="{BB962C8B-B14F-4D97-AF65-F5344CB8AC3E}">
        <p14:creationId xmlns:p14="http://schemas.microsoft.com/office/powerpoint/2010/main" val="783421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series of RMG industry accidents, including the tragic death of more than 1,100 workers in the </a:t>
            </a:r>
            <a:r>
              <a:rPr lang="en-US" dirty="0" err="1" smtClean="0"/>
              <a:t>Rana</a:t>
            </a:r>
            <a:r>
              <a:rPr lang="en-US" dirty="0" smtClean="0"/>
              <a:t> Plaza Complex collapse in April 2013, have highlighted the ongoing need for improved worker safety and labor rights in Bangladesh and led to pioneering initiatives to improve factory safety.</a:t>
            </a:r>
          </a:p>
          <a:p>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16</a:t>
            </a:fld>
            <a:endParaRPr lang="en-US"/>
          </a:p>
        </p:txBody>
      </p:sp>
    </p:spTree>
    <p:extLst>
      <p:ext uri="{BB962C8B-B14F-4D97-AF65-F5344CB8AC3E}">
        <p14:creationId xmlns:p14="http://schemas.microsoft.com/office/powerpoint/2010/main" val="2069695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Launch with the same strategy to release the existing unrest and give the audience a ray of hope</a:t>
            </a:r>
          </a:p>
          <a:p>
            <a:r>
              <a:rPr lang="en-US" dirty="0" smtClean="0"/>
              <a:t>Sell on our values of carbon free world which will give the audience something to stand for and our brand will have a story of its own</a:t>
            </a:r>
          </a:p>
          <a:p>
            <a:r>
              <a:rPr lang="en-US" dirty="0" smtClean="0"/>
              <a:t>Consider wage issues in Bangladesh and provide attractive wage packages to the labor so as not to fall victim of the current scandal</a:t>
            </a:r>
          </a:p>
          <a:p>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17</a:t>
            </a:fld>
            <a:endParaRPr lang="en-US"/>
          </a:p>
        </p:txBody>
      </p:sp>
    </p:spTree>
    <p:extLst>
      <p:ext uri="{BB962C8B-B14F-4D97-AF65-F5344CB8AC3E}">
        <p14:creationId xmlns:p14="http://schemas.microsoft.com/office/powerpoint/2010/main" val="4095877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employees will be coherent when it comes to talking about our brand ideology so that one message goes in and out of the organization</a:t>
            </a:r>
          </a:p>
          <a:p>
            <a:r>
              <a:rPr lang="en-US" dirty="0" smtClean="0"/>
              <a:t>Work on external communication so there is no discrepancy about our values as a brand </a:t>
            </a:r>
          </a:p>
          <a:p>
            <a:r>
              <a:rPr lang="en-US" dirty="0" smtClean="0"/>
              <a:t>We want our consumers to understand us better and build that connect with us so that we become more than just a tee-shirt company for them</a:t>
            </a:r>
          </a:p>
          <a:p>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18</a:t>
            </a:fld>
            <a:endParaRPr lang="en-US"/>
          </a:p>
        </p:txBody>
      </p:sp>
    </p:spTree>
    <p:extLst>
      <p:ext uri="{BB962C8B-B14F-4D97-AF65-F5344CB8AC3E}">
        <p14:creationId xmlns:p14="http://schemas.microsoft.com/office/powerpoint/2010/main" val="3357249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their biggest concerns would be Zeal exploiting their current wage gap and paying their workers bare minimum wages just like every other company </a:t>
            </a:r>
          </a:p>
          <a:p>
            <a:r>
              <a:rPr lang="en-US" dirty="0" smtClean="0"/>
              <a:t>We will give the wages slightly higher than their existing rate so to build the trust among the locals </a:t>
            </a:r>
          </a:p>
          <a:p>
            <a:r>
              <a:rPr lang="en-US" dirty="0" smtClean="0"/>
              <a:t>We will communicate our plans clearly and have press conferences as part of our public relations campaign </a:t>
            </a:r>
          </a:p>
          <a:p>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19</a:t>
            </a:fld>
            <a:endParaRPr lang="en-US"/>
          </a:p>
        </p:txBody>
      </p:sp>
    </p:spTree>
    <p:extLst>
      <p:ext uri="{BB962C8B-B14F-4D97-AF65-F5344CB8AC3E}">
        <p14:creationId xmlns:p14="http://schemas.microsoft.com/office/powerpoint/2010/main" val="175281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are here to present our expansion plan for Zeal which is our clothing brand. We named our brand Zeal because it was originated from our passion of having a brand of our own. Zeal is something which drives all of us and now we wish to expand it further and make it more successful. </a:t>
            </a:r>
            <a:r>
              <a:rPr lang="en-US" dirty="0" smtClean="0"/>
              <a:t>This </a:t>
            </a:r>
            <a:r>
              <a:rPr lang="en-US" dirty="0" smtClean="0"/>
              <a:t>is the flow of our presentation and we will be covering these areas to talk about why do we want to expand our</a:t>
            </a:r>
            <a:r>
              <a:rPr lang="en-US" baseline="0" dirty="0" smtClean="0"/>
              <a:t> brand. We have tried to answer as many questions as possible and have provided rationale of our strategies. </a:t>
            </a:r>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2</a:t>
            </a:fld>
            <a:endParaRPr lang="en-US"/>
          </a:p>
        </p:txBody>
      </p:sp>
    </p:spTree>
    <p:extLst>
      <p:ext uri="{BB962C8B-B14F-4D97-AF65-F5344CB8AC3E}">
        <p14:creationId xmlns:p14="http://schemas.microsoft.com/office/powerpoint/2010/main" val="2768810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Young youth is also into setting up their own start-ups which include a number of clothing brands as well</a:t>
            </a:r>
          </a:p>
          <a:p>
            <a:r>
              <a:rPr lang="en-US" dirty="0" smtClean="0"/>
              <a:t>Moreover, Zeal might be a threat to existing local companies in Bangladesh and hence, we might generate some sentiments of natural dislike</a:t>
            </a:r>
          </a:p>
          <a:p>
            <a:r>
              <a:rPr lang="en-US" dirty="0" smtClean="0"/>
              <a:t>However, we will communicate that we are up for healthy competition and we are also looking for opportunities through which we can bring some franchising partners on board as well when we will move towards retail side</a:t>
            </a:r>
          </a:p>
          <a:p>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20</a:t>
            </a:fld>
            <a:endParaRPr lang="en-US"/>
          </a:p>
        </p:txBody>
      </p:sp>
    </p:spTree>
    <p:extLst>
      <p:ext uri="{BB962C8B-B14F-4D97-AF65-F5344CB8AC3E}">
        <p14:creationId xmlns:p14="http://schemas.microsoft.com/office/powerpoint/2010/main" val="4126799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high time for Zeal to spread its wings and expand in other markets </a:t>
            </a:r>
          </a:p>
          <a:p>
            <a:r>
              <a:rPr lang="en-US" dirty="0" smtClean="0"/>
              <a:t>Bangladesh with all the provided statistics seems to be a lucrative market with lesser production costs and higher sales opportunities </a:t>
            </a:r>
          </a:p>
          <a:p>
            <a:r>
              <a:rPr lang="en-US" dirty="0" smtClean="0"/>
              <a:t>Bangladesh is perfect in terms of Asian market as it’s not as large as India but still cosmopolitan enough </a:t>
            </a:r>
          </a:p>
          <a:p>
            <a:r>
              <a:rPr lang="en-US" dirty="0" smtClean="0"/>
              <a:t>And from there on we can expand to other countries and make it even a bigger brand </a:t>
            </a:r>
          </a:p>
          <a:p>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21</a:t>
            </a:fld>
            <a:endParaRPr lang="en-US"/>
          </a:p>
        </p:txBody>
      </p:sp>
    </p:spTree>
    <p:extLst>
      <p:ext uri="{BB962C8B-B14F-4D97-AF65-F5344CB8AC3E}">
        <p14:creationId xmlns:p14="http://schemas.microsoft.com/office/powerpoint/2010/main" val="74563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Zeal, our clothing brand, started off as a passion for all four of us. We wanted to have something of our own. . .and we worked towards it</a:t>
            </a:r>
          </a:p>
          <a:p>
            <a:pPr algn="just"/>
            <a:r>
              <a:rPr lang="en-US" dirty="0" smtClean="0"/>
              <a:t>Target audience is young youth, who are outgoing, social, flexible and can step out of their comfort zone</a:t>
            </a:r>
          </a:p>
          <a:p>
            <a:pPr algn="just"/>
            <a:r>
              <a:rPr lang="en-US" dirty="0" smtClean="0"/>
              <a:t>Our USP is ‘no to carbon emission’ which also helps us attract environment conscious customers </a:t>
            </a:r>
          </a:p>
          <a:p>
            <a:pPr algn="just"/>
            <a:r>
              <a:rPr lang="en-US" dirty="0" smtClean="0"/>
              <a:t>Our tee-shirt designs clearly reflect our target audience, and hence the demand is surpassing the supply </a:t>
            </a:r>
          </a:p>
          <a:p>
            <a:pPr algn="just"/>
            <a:r>
              <a:rPr lang="en-US" dirty="0" smtClean="0"/>
              <a:t>Therefore, we wish to expand manufacturing operations in Bangladesh to increase production volume and price competitiveness  </a:t>
            </a:r>
          </a:p>
          <a:p>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3</a:t>
            </a:fld>
            <a:endParaRPr lang="en-US"/>
          </a:p>
        </p:txBody>
      </p:sp>
    </p:spTree>
    <p:extLst>
      <p:ext uri="{BB962C8B-B14F-4D97-AF65-F5344CB8AC3E}">
        <p14:creationId xmlns:p14="http://schemas.microsoft.com/office/powerpoint/2010/main" val="1546607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smtClean="0"/>
              <a:t>Investment Point-of-view</a:t>
            </a:r>
          </a:p>
          <a:p>
            <a:pPr algn="just"/>
            <a:r>
              <a:rPr lang="en-US" dirty="0" smtClean="0"/>
              <a:t>Bangladesh is considered a success story as 40 years since independence, the poverty rate has plummeted from 80 percent down to less than 30 percent today, GDP growth has averaged around 5-6 percent for over 20 years, and the </a:t>
            </a:r>
            <a:r>
              <a:rPr lang="en-US" b="1" dirty="0" smtClean="0"/>
              <a:t>clothing</a:t>
            </a:r>
            <a:r>
              <a:rPr lang="en-US" dirty="0" smtClean="0"/>
              <a:t> industry has had a lot to do with it</a:t>
            </a:r>
          </a:p>
          <a:p>
            <a:pPr algn="just"/>
            <a:r>
              <a:rPr lang="en-US" dirty="0" smtClean="0"/>
              <a:t>In 2013, Bangladesh exported nearly $31 billion of goods overall—nearly twice what it did just four years earlier in 2009—according to data from the International Trade Centre.</a:t>
            </a:r>
          </a:p>
          <a:p>
            <a:pPr algn="just"/>
            <a:r>
              <a:rPr lang="en-US" dirty="0" smtClean="0"/>
              <a:t>About 90% of that value, some $28 billion, came from clothes. It is the world’s second-largest garment exporter, and its share of the global closet just keeps growing</a:t>
            </a:r>
          </a:p>
        </p:txBody>
      </p:sp>
      <p:sp>
        <p:nvSpPr>
          <p:cNvPr id="4" name="Slide Number Placeholder 3"/>
          <p:cNvSpPr>
            <a:spLocks noGrp="1"/>
          </p:cNvSpPr>
          <p:nvPr>
            <p:ph type="sldNum" sz="quarter" idx="10"/>
          </p:nvPr>
        </p:nvSpPr>
        <p:spPr/>
        <p:txBody>
          <a:bodyPr/>
          <a:lstStyle/>
          <a:p>
            <a:fld id="{EB804518-9B64-40EE-8F65-1D318D421A02}" type="slidenum">
              <a:rPr lang="en-US" smtClean="0"/>
              <a:t>4</a:t>
            </a:fld>
            <a:endParaRPr lang="en-US"/>
          </a:p>
        </p:txBody>
      </p:sp>
    </p:spTree>
    <p:extLst>
      <p:ext uri="{BB962C8B-B14F-4D97-AF65-F5344CB8AC3E}">
        <p14:creationId xmlns:p14="http://schemas.microsoft.com/office/powerpoint/2010/main" val="223202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Bangladesh rose to its position largely because of its lack of regulation and the low wages it pays its garment workers, most of whom are women. Bangladesh’s minimum wage for the sector is one of the world’s lowest —or according to some groups, the very lowest—even after the government raised it in response to fallout from the </a:t>
            </a:r>
            <a:r>
              <a:rPr lang="en-US" dirty="0" err="1" smtClean="0"/>
              <a:t>Rana</a:t>
            </a:r>
            <a:r>
              <a:rPr lang="en-US" dirty="0" smtClean="0"/>
              <a:t> Plaza disaster. As fashion brands look to cut costs, and wages continue to rise in China, Bangladesh becomes an increasingly attractive place to make clothes on the cheap.</a:t>
            </a:r>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5</a:t>
            </a:fld>
            <a:endParaRPr lang="en-US"/>
          </a:p>
        </p:txBody>
      </p:sp>
    </p:spTree>
    <p:extLst>
      <p:ext uri="{BB962C8B-B14F-4D97-AF65-F5344CB8AC3E}">
        <p14:creationId xmlns:p14="http://schemas.microsoft.com/office/powerpoint/2010/main" val="2775520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Wingdings" panose="05000000000000000000" pitchFamily="2" charset="2"/>
              <a:buChar char="Ø"/>
            </a:pPr>
            <a:r>
              <a:rPr lang="en-US" dirty="0" smtClean="0"/>
              <a:t>Marketing Point-of-view</a:t>
            </a:r>
          </a:p>
          <a:p>
            <a:pPr algn="just" fontAlgn="base"/>
            <a:r>
              <a:rPr lang="en-US" dirty="0" smtClean="0"/>
              <a:t>Bangladesh’s very large number of young people is a dynamic and trendy generation</a:t>
            </a:r>
          </a:p>
          <a:p>
            <a:pPr algn="just" fontAlgn="base"/>
            <a:r>
              <a:rPr lang="en-US" dirty="0" smtClean="0"/>
              <a:t>To keep pace with the current world they try to transfigure themselves and set their lifestyle to modernize their approach</a:t>
            </a:r>
          </a:p>
          <a:p>
            <a:pPr algn="just" fontAlgn="base"/>
            <a:r>
              <a:rPr lang="en-US" dirty="0" smtClean="0"/>
              <a:t>Language is at the heart of their entertainment. Browsing many channels arouses a deep enticement towards foreign languages.</a:t>
            </a:r>
          </a:p>
          <a:p>
            <a:pPr algn="just" fontAlgn="base"/>
            <a:r>
              <a:rPr lang="en-US" dirty="0" smtClean="0"/>
              <a:t>They are not bound to typical jobs anymore, which means they have become more expressive about who they are who they want to be </a:t>
            </a:r>
          </a:p>
          <a:p>
            <a:pPr algn="just" fontAlgn="base"/>
            <a:r>
              <a:rPr lang="en-US" dirty="0" smtClean="0"/>
              <a:t>With Bangladesh being so exotic, its people and products get ignored sometimes. Domestic companies are suffering, not because they compromise quality but because the new generation loves foreign products more.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time to time they update themselves. Their education, dreams, lifestyle, language and even hobbies- everything is a sign to acknowledge their high ambitions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6</a:t>
            </a:fld>
            <a:endParaRPr lang="en-US"/>
          </a:p>
        </p:txBody>
      </p:sp>
    </p:spTree>
    <p:extLst>
      <p:ext uri="{BB962C8B-B14F-4D97-AF65-F5344CB8AC3E}">
        <p14:creationId xmlns:p14="http://schemas.microsoft.com/office/powerpoint/2010/main" val="3800559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Zeal</a:t>
            </a:r>
            <a:r>
              <a:rPr lang="en-US" baseline="0" dirty="0" smtClean="0"/>
              <a:t> is a fairly new company, our strategy to enter in Bangladesh market will be to partner with a textile firm who will provide us clothing material and also aid in production of our tee shirts. The reason we want to partner with a textile firm is because we cannot open a textile mill from scratch in a new country and we want to test out the market first and see their response towards our brand. We will pick up top performing textile mills and see their profitability and then choose one to co-brand with. As co-branding their logos will be displayed on our promotional material.</a:t>
            </a:r>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7</a:t>
            </a:fld>
            <a:endParaRPr lang="en-US"/>
          </a:p>
        </p:txBody>
      </p:sp>
    </p:spTree>
    <p:extLst>
      <p:ext uri="{BB962C8B-B14F-4D97-AF65-F5344CB8AC3E}">
        <p14:creationId xmlns:p14="http://schemas.microsoft.com/office/powerpoint/2010/main" val="312891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strategy which we will be going ahead with is </a:t>
            </a:r>
            <a:r>
              <a:rPr lang="en-US" b="1" dirty="0" smtClean="0"/>
              <a:t>Transnational Strategy</a:t>
            </a:r>
            <a:r>
              <a:rPr lang="en-US" dirty="0" smtClean="0"/>
              <a:t>.</a:t>
            </a:r>
            <a:r>
              <a:rPr lang="en-US" baseline="0" dirty="0" smtClean="0"/>
              <a:t> We will </a:t>
            </a:r>
            <a:r>
              <a:rPr lang="en-US" sz="1200" b="0" i="0" kern="1200" dirty="0" smtClean="0">
                <a:solidFill>
                  <a:schemeClr val="tx1"/>
                </a:solidFill>
                <a:effectLst/>
                <a:latin typeface="+mn-lt"/>
                <a:ea typeface="+mn-ea"/>
                <a:cs typeface="+mn-cs"/>
              </a:rPr>
              <a:t>seek a middle ground between a </a:t>
            </a:r>
            <a:r>
              <a:rPr lang="en-US" sz="1200" b="1" i="0" kern="1200" dirty="0" err="1" smtClean="0">
                <a:solidFill>
                  <a:schemeClr val="tx1"/>
                </a:solidFill>
                <a:effectLst/>
                <a:latin typeface="+mn-lt"/>
                <a:ea typeface="+mn-ea"/>
                <a:cs typeface="+mn-cs"/>
              </a:rPr>
              <a:t>multidomestic</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strategy and a </a:t>
            </a:r>
            <a:r>
              <a:rPr lang="en-US" sz="1200" b="1" i="0" kern="1200" dirty="0" smtClean="0">
                <a:solidFill>
                  <a:schemeClr val="tx1"/>
                </a:solidFill>
                <a:effectLst/>
                <a:latin typeface="+mn-lt"/>
                <a:ea typeface="+mn-ea"/>
                <a:cs typeface="+mn-cs"/>
              </a:rPr>
              <a:t>global strategy</a:t>
            </a:r>
            <a:r>
              <a:rPr lang="en-US" sz="1200" b="0" i="0" kern="1200" dirty="0" smtClean="0">
                <a:solidFill>
                  <a:schemeClr val="tx1"/>
                </a:solidFill>
                <a:effectLst/>
                <a:latin typeface="+mn-lt"/>
                <a:ea typeface="+mn-ea"/>
                <a:cs typeface="+mn-cs"/>
              </a:rPr>
              <a:t>. We</a:t>
            </a:r>
            <a:r>
              <a:rPr lang="en-US" sz="1200" b="0" i="0" kern="1200" baseline="0" dirty="0" smtClean="0">
                <a:solidFill>
                  <a:schemeClr val="tx1"/>
                </a:solidFill>
                <a:effectLst/>
                <a:latin typeface="+mn-lt"/>
                <a:ea typeface="+mn-ea"/>
                <a:cs typeface="+mn-cs"/>
              </a:rPr>
              <a:t> will</a:t>
            </a:r>
            <a:r>
              <a:rPr lang="en-US" sz="1200" b="0" i="0" kern="1200" dirty="0" smtClean="0">
                <a:solidFill>
                  <a:schemeClr val="tx1"/>
                </a:solidFill>
                <a:effectLst/>
                <a:latin typeface="+mn-lt"/>
                <a:ea typeface="+mn-ea"/>
                <a:cs typeface="+mn-cs"/>
              </a:rPr>
              <a:t> try to balance the desire for efficiency with the need to adjust to local preferences within Bangladesh. For example, we will implement the same model we have applied in Australia with</a:t>
            </a:r>
            <a:r>
              <a:rPr lang="en-US" sz="1200" b="0" i="0" kern="1200" baseline="0" dirty="0" smtClean="0">
                <a:solidFill>
                  <a:schemeClr val="tx1"/>
                </a:solidFill>
                <a:effectLst/>
                <a:latin typeface="+mn-lt"/>
                <a:ea typeface="+mn-ea"/>
                <a:cs typeface="+mn-cs"/>
              </a:rPr>
              <a:t> our western flair, however, we will also localize our offerings to suite the needs of local consumers. Although the cost pressure is a bit more high in Transnational strategy, the Local Responsiveness is also higher which is what we are seeking. We will talk about further as we move ahead.</a:t>
            </a:r>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8</a:t>
            </a:fld>
            <a:endParaRPr lang="en-US"/>
          </a:p>
        </p:txBody>
      </p:sp>
    </p:spTree>
    <p:extLst>
      <p:ext uri="{BB962C8B-B14F-4D97-AF65-F5344CB8AC3E}">
        <p14:creationId xmlns:p14="http://schemas.microsoft.com/office/powerpoint/2010/main" val="1424737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Considering the facts we have mentioned above, it can be said that shifting manufacturing operation in Bangladesh will be profitable </a:t>
            </a:r>
          </a:p>
          <a:p>
            <a:r>
              <a:rPr lang="en-US" dirty="0" smtClean="0"/>
              <a:t>Our launch Strategy would be to be replicate the same model we have utilized in Australia </a:t>
            </a:r>
          </a:p>
          <a:p>
            <a:r>
              <a:rPr lang="en-US" dirty="0" smtClean="0"/>
              <a:t>Reason being, Bangladeshi audience love the foreign touch so we will target the youth through our best sellers i.e. ‘YOLO’ and ‘shake it off’</a:t>
            </a:r>
          </a:p>
          <a:p>
            <a:r>
              <a:rPr lang="en-US" dirty="0" smtClean="0"/>
              <a:t>Once we have penetrated in the market, we will localize our offering, i.e. printing messages on our tee-shirts in local language that is Bengali to add a local flavor</a:t>
            </a:r>
          </a:p>
          <a:p>
            <a:r>
              <a:rPr lang="en-US" dirty="0" smtClean="0"/>
              <a:t>This will be a limited edition range and will only be launched to reinforce the brand awareness</a:t>
            </a:r>
          </a:p>
          <a:p>
            <a:r>
              <a:rPr lang="en-US" dirty="0" smtClean="0"/>
              <a:t>Moreover, Bangladeshi audience is a little price sensitive so we will price our shirts in mid-range brackets </a:t>
            </a:r>
          </a:p>
          <a:p>
            <a:endParaRPr lang="en-US" dirty="0"/>
          </a:p>
        </p:txBody>
      </p:sp>
      <p:sp>
        <p:nvSpPr>
          <p:cNvPr id="4" name="Slide Number Placeholder 3"/>
          <p:cNvSpPr>
            <a:spLocks noGrp="1"/>
          </p:cNvSpPr>
          <p:nvPr>
            <p:ph type="sldNum" sz="quarter" idx="10"/>
          </p:nvPr>
        </p:nvSpPr>
        <p:spPr/>
        <p:txBody>
          <a:bodyPr/>
          <a:lstStyle/>
          <a:p>
            <a:fld id="{EB804518-9B64-40EE-8F65-1D318D421A02}" type="slidenum">
              <a:rPr lang="en-US" smtClean="0"/>
              <a:t>9</a:t>
            </a:fld>
            <a:endParaRPr lang="en-US"/>
          </a:p>
        </p:txBody>
      </p:sp>
    </p:spTree>
    <p:extLst>
      <p:ext uri="{BB962C8B-B14F-4D97-AF65-F5344CB8AC3E}">
        <p14:creationId xmlns:p14="http://schemas.microsoft.com/office/powerpoint/2010/main" val="618656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1/30/2017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Zeal.Co</a:t>
            </a:r>
            <a:endParaRPr lang="en-US" dirty="0"/>
          </a:p>
        </p:txBody>
      </p:sp>
      <p:sp>
        <p:nvSpPr>
          <p:cNvPr id="3" name="Subtitle 2"/>
          <p:cNvSpPr>
            <a:spLocks noGrp="1"/>
          </p:cNvSpPr>
          <p:nvPr>
            <p:ph type="subTitle" idx="1"/>
          </p:nvPr>
        </p:nvSpPr>
        <p:spPr/>
        <p:txBody>
          <a:bodyPr/>
          <a:lstStyle/>
          <a:p>
            <a:r>
              <a:rPr lang="en-US" dirty="0" smtClean="0"/>
              <a:t>Expansion Plan Presentation</a:t>
            </a:r>
            <a:endParaRPr lang="en-US" dirty="0"/>
          </a:p>
        </p:txBody>
      </p:sp>
    </p:spTree>
    <p:extLst>
      <p:ext uri="{BB962C8B-B14F-4D97-AF65-F5344CB8AC3E}">
        <p14:creationId xmlns:p14="http://schemas.microsoft.com/office/powerpoint/2010/main" val="356547413"/>
      </p:ext>
    </p:extLst>
  </p:cSld>
  <p:clrMapOvr>
    <a:masterClrMapping/>
  </p:clrMapOvr>
  <mc:AlternateContent xmlns:mc="http://schemas.openxmlformats.org/markup-compatibility/2006" xmlns:p14="http://schemas.microsoft.com/office/powerpoint/2010/main">
    <mc:Choice Requires="p14">
      <p:transition p14:dur="10" advClick="0" advTm="20000">
        <p:fade/>
      </p:transition>
    </mc:Choice>
    <mc:Fallback xmlns="">
      <p:transition advClick="0" advTm="2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377949"/>
            <a:ext cx="9601196" cy="1303867"/>
          </a:xfrm>
        </p:spPr>
        <p:txBody>
          <a:bodyPr/>
          <a:lstStyle/>
          <a:p>
            <a:r>
              <a:rPr lang="en-US" dirty="0" smtClean="0"/>
              <a:t>Brand Awareness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793" y="3128963"/>
            <a:ext cx="10158412" cy="1691640"/>
          </a:xfrm>
          <a:prstGeom prst="rect">
            <a:avLst/>
          </a:prstGeom>
        </p:spPr>
      </p:pic>
    </p:spTree>
    <p:extLst>
      <p:ext uri="{BB962C8B-B14F-4D97-AF65-F5344CB8AC3E}">
        <p14:creationId xmlns:p14="http://schemas.microsoft.com/office/powerpoint/2010/main" val="1426493570"/>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Selling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988" y="2571750"/>
            <a:ext cx="10115550" cy="3557588"/>
          </a:xfrm>
          <a:prstGeom prst="rect">
            <a:avLst/>
          </a:prstGeom>
        </p:spPr>
      </p:pic>
    </p:spTree>
    <p:extLst>
      <p:ext uri="{BB962C8B-B14F-4D97-AF65-F5344CB8AC3E}">
        <p14:creationId xmlns:p14="http://schemas.microsoft.com/office/powerpoint/2010/main" val="479448953"/>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the Local Touch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2" y="2642870"/>
            <a:ext cx="2364739" cy="30861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082" y="2642870"/>
            <a:ext cx="2529840" cy="30861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9781" y="2642871"/>
            <a:ext cx="2263139" cy="163957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780" y="2536190"/>
            <a:ext cx="3071660" cy="352933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3910" y="4343400"/>
            <a:ext cx="2388869" cy="1722120"/>
          </a:xfrm>
          <a:prstGeom prst="rect">
            <a:avLst/>
          </a:prstGeom>
        </p:spPr>
      </p:pic>
    </p:spTree>
    <p:extLst>
      <p:ext uri="{BB962C8B-B14F-4D97-AF65-F5344CB8AC3E}">
        <p14:creationId xmlns:p14="http://schemas.microsoft.com/office/powerpoint/2010/main" val="696198093"/>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choosing the strategy</a:t>
            </a:r>
            <a:endParaRPr lang="en-US" dirty="0"/>
          </a:p>
        </p:txBody>
      </p:sp>
      <p:sp>
        <p:nvSpPr>
          <p:cNvPr id="3" name="Content Placeholder 2"/>
          <p:cNvSpPr>
            <a:spLocks noGrp="1"/>
          </p:cNvSpPr>
          <p:nvPr>
            <p:ph idx="1"/>
          </p:nvPr>
        </p:nvSpPr>
        <p:spPr/>
        <p:txBody>
          <a:bodyPr/>
          <a:lstStyle/>
          <a:p>
            <a:r>
              <a:rPr lang="en-US" dirty="0" smtClean="0"/>
              <a:t>Bangladeshi youth’s interest towards foreign products </a:t>
            </a:r>
          </a:p>
          <a:p>
            <a:r>
              <a:rPr lang="en-US" dirty="0" smtClean="0"/>
              <a:t>Not willing to go for something which is local</a:t>
            </a:r>
          </a:p>
          <a:p>
            <a:r>
              <a:rPr lang="en-US" dirty="0" smtClean="0"/>
              <a:t>foreign touch to keep the essence of the brand intact </a:t>
            </a:r>
          </a:p>
          <a:p>
            <a:r>
              <a:rPr lang="en-US" dirty="0"/>
              <a:t>N</a:t>
            </a:r>
            <a:r>
              <a:rPr lang="en-US" dirty="0" smtClean="0"/>
              <a:t>o carbon emission policy</a:t>
            </a:r>
          </a:p>
        </p:txBody>
      </p:sp>
    </p:spTree>
    <p:extLst>
      <p:ext uri="{BB962C8B-B14F-4D97-AF65-F5344CB8AC3E}">
        <p14:creationId xmlns:p14="http://schemas.microsoft.com/office/powerpoint/2010/main" val="2111169545"/>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72643"/>
            <a:ext cx="9601196" cy="804465"/>
          </a:xfrm>
        </p:spPr>
        <p:txBody>
          <a:bodyPr/>
          <a:lstStyle/>
          <a:p>
            <a:r>
              <a:rPr lang="en-US" dirty="0" smtClean="0"/>
              <a:t>Organization Chart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1175" y="1758462"/>
            <a:ext cx="9405422" cy="4431323"/>
          </a:xfrm>
        </p:spPr>
      </p:pic>
    </p:spTree>
    <p:extLst>
      <p:ext uri="{BB962C8B-B14F-4D97-AF65-F5344CB8AC3E}">
        <p14:creationId xmlns:p14="http://schemas.microsoft.com/office/powerpoint/2010/main" val="93592783"/>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we are likely to face . .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4096" y="2418917"/>
            <a:ext cx="3550867" cy="33178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4964" y="2418917"/>
            <a:ext cx="3422072" cy="33178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7035" y="2418917"/>
            <a:ext cx="3636819" cy="3317875"/>
          </a:xfrm>
          <a:prstGeom prst="rect">
            <a:avLst/>
          </a:prstGeom>
        </p:spPr>
      </p:pic>
    </p:spTree>
    <p:extLst>
      <p:ext uri="{BB962C8B-B14F-4D97-AF65-F5344CB8AC3E}">
        <p14:creationId xmlns:p14="http://schemas.microsoft.com/office/powerpoint/2010/main" val="1225528642"/>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 </a:t>
            </a:r>
            <a:endParaRPr lang="en-US" dirty="0"/>
          </a:p>
        </p:txBody>
      </p:sp>
      <p:sp>
        <p:nvSpPr>
          <p:cNvPr id="3" name="Content Placeholder 2"/>
          <p:cNvSpPr>
            <a:spLocks noGrp="1"/>
          </p:cNvSpPr>
          <p:nvPr>
            <p:ph idx="1"/>
          </p:nvPr>
        </p:nvSpPr>
        <p:spPr/>
        <p:txBody>
          <a:bodyPr>
            <a:normAutofit/>
          </a:bodyPr>
          <a:lstStyle/>
          <a:p>
            <a:r>
              <a:rPr lang="en-US" dirty="0"/>
              <a:t>Reputable companies have complained that the National Board of Revenue, Bangladesh (NBR) is unduly reopening prior year tax returns for additional scrutiny.  </a:t>
            </a:r>
            <a:endParaRPr lang="en-US" dirty="0" smtClean="0"/>
          </a:p>
          <a:p>
            <a:r>
              <a:rPr lang="en-US" dirty="0" smtClean="0"/>
              <a:t>Worker safety concerns and labor laws </a:t>
            </a:r>
          </a:p>
          <a:p>
            <a:endParaRPr lang="en-US" dirty="0"/>
          </a:p>
        </p:txBody>
      </p:sp>
    </p:spTree>
    <p:extLst>
      <p:ext uri="{BB962C8B-B14F-4D97-AF65-F5344CB8AC3E}">
        <p14:creationId xmlns:p14="http://schemas.microsoft.com/office/powerpoint/2010/main" val="3521041372"/>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overcome these challenges?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7262" y="2635249"/>
            <a:ext cx="3048000" cy="3048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7674" y="2635249"/>
            <a:ext cx="3048000" cy="304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3786" y="2709997"/>
            <a:ext cx="3864670" cy="2898503"/>
          </a:xfrm>
          <a:prstGeom prst="rect">
            <a:avLst/>
          </a:prstGeom>
        </p:spPr>
      </p:pic>
    </p:spTree>
    <p:extLst>
      <p:ext uri="{BB962C8B-B14F-4D97-AF65-F5344CB8AC3E}">
        <p14:creationId xmlns:p14="http://schemas.microsoft.com/office/powerpoint/2010/main" val="421406871"/>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Marketing Communications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2" y="2471738"/>
            <a:ext cx="9601196" cy="3714750"/>
          </a:xfrm>
        </p:spPr>
      </p:pic>
    </p:spTree>
    <p:extLst>
      <p:ext uri="{BB962C8B-B14F-4D97-AF65-F5344CB8AC3E}">
        <p14:creationId xmlns:p14="http://schemas.microsoft.com/office/powerpoint/2010/main" val="2752479922"/>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their doubts as our own</a:t>
            </a:r>
            <a:endParaRPr lang="en-US" dirty="0"/>
          </a:p>
        </p:txBody>
      </p:sp>
      <p:sp>
        <p:nvSpPr>
          <p:cNvPr id="4" name="Cloud Callout 3"/>
          <p:cNvSpPr/>
          <p:nvPr/>
        </p:nvSpPr>
        <p:spPr>
          <a:xfrm>
            <a:off x="1978819" y="2711054"/>
            <a:ext cx="2100263" cy="1357312"/>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Exploitation</a:t>
            </a:r>
            <a:endParaRPr lang="en-US" dirty="0">
              <a:solidFill>
                <a:schemeClr val="accent1">
                  <a:lumMod val="75000"/>
                </a:schemeClr>
              </a:solidFill>
            </a:endParaRPr>
          </a:p>
        </p:txBody>
      </p:sp>
      <p:sp>
        <p:nvSpPr>
          <p:cNvPr id="5" name="Cloud Callout 4"/>
          <p:cNvSpPr/>
          <p:nvPr/>
        </p:nvSpPr>
        <p:spPr>
          <a:xfrm>
            <a:off x="3745707" y="4493421"/>
            <a:ext cx="2100263" cy="1357312"/>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Local players</a:t>
            </a:r>
            <a:endParaRPr lang="en-US" dirty="0">
              <a:solidFill>
                <a:schemeClr val="accent1">
                  <a:lumMod val="75000"/>
                </a:schemeClr>
              </a:solidFill>
            </a:endParaRPr>
          </a:p>
        </p:txBody>
      </p:sp>
      <p:sp>
        <p:nvSpPr>
          <p:cNvPr id="6" name="Cloud Callout 5"/>
          <p:cNvSpPr/>
          <p:nvPr/>
        </p:nvSpPr>
        <p:spPr>
          <a:xfrm>
            <a:off x="5405438" y="2600326"/>
            <a:ext cx="2100263" cy="1357312"/>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Low wages</a:t>
            </a:r>
            <a:endParaRPr lang="en-US" dirty="0">
              <a:solidFill>
                <a:schemeClr val="accent1">
                  <a:lumMod val="75000"/>
                </a:schemeClr>
              </a:solidFill>
            </a:endParaRPr>
          </a:p>
        </p:txBody>
      </p:sp>
      <p:sp>
        <p:nvSpPr>
          <p:cNvPr id="7" name="Cloud Callout 6"/>
          <p:cNvSpPr/>
          <p:nvPr/>
        </p:nvSpPr>
        <p:spPr>
          <a:xfrm>
            <a:off x="8058150" y="3500438"/>
            <a:ext cx="2100263" cy="1357312"/>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Existing competition</a:t>
            </a:r>
            <a:endParaRPr lang="en-US" dirty="0">
              <a:solidFill>
                <a:schemeClr val="accent1">
                  <a:lumMod val="75000"/>
                </a:schemeClr>
              </a:solidFill>
            </a:endParaRPr>
          </a:p>
        </p:txBody>
      </p:sp>
    </p:spTree>
    <p:extLst>
      <p:ext uri="{BB962C8B-B14F-4D97-AF65-F5344CB8AC3E}">
        <p14:creationId xmlns:p14="http://schemas.microsoft.com/office/powerpoint/2010/main" val="1786206332"/>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30013"/>
          </a:xfrm>
        </p:spPr>
        <p:txBody>
          <a:bodyPr/>
          <a:lstStyle/>
          <a:p>
            <a:r>
              <a:rPr lang="en-US" dirty="0" smtClean="0"/>
              <a:t>Flow of the Presentation</a:t>
            </a:r>
            <a:endParaRPr lang="en-US" dirty="0"/>
          </a:p>
        </p:txBody>
      </p:sp>
      <p:sp>
        <p:nvSpPr>
          <p:cNvPr id="7" name="TextBox 6"/>
          <p:cNvSpPr txBox="1"/>
          <p:nvPr/>
        </p:nvSpPr>
        <p:spPr>
          <a:xfrm>
            <a:off x="1120144" y="2529363"/>
            <a:ext cx="4503416" cy="369332"/>
          </a:xfrm>
          <a:prstGeom prst="rect">
            <a:avLst/>
          </a:prstGeom>
          <a:noFill/>
          <a:ln>
            <a:solidFill>
              <a:schemeClr val="tx1"/>
            </a:solidFill>
          </a:ln>
        </p:spPr>
        <p:txBody>
          <a:bodyPr wrap="square" rtlCol="0">
            <a:spAutoFit/>
          </a:bodyPr>
          <a:lstStyle/>
          <a:p>
            <a:r>
              <a:rPr lang="en-US" dirty="0" smtClean="0"/>
              <a:t>Our Story</a:t>
            </a:r>
            <a:endParaRPr lang="en-US" dirty="0"/>
          </a:p>
        </p:txBody>
      </p:sp>
      <p:sp>
        <p:nvSpPr>
          <p:cNvPr id="8" name="TextBox 7"/>
          <p:cNvSpPr txBox="1"/>
          <p:nvPr/>
        </p:nvSpPr>
        <p:spPr>
          <a:xfrm>
            <a:off x="1143002" y="3096280"/>
            <a:ext cx="4480558" cy="369332"/>
          </a:xfrm>
          <a:prstGeom prst="rect">
            <a:avLst/>
          </a:prstGeom>
          <a:noFill/>
          <a:ln>
            <a:solidFill>
              <a:schemeClr val="tx1"/>
            </a:solidFill>
          </a:ln>
        </p:spPr>
        <p:txBody>
          <a:bodyPr wrap="square" rtlCol="0">
            <a:spAutoFit/>
          </a:bodyPr>
          <a:lstStyle/>
          <a:p>
            <a:r>
              <a:rPr lang="en-US" dirty="0" smtClean="0"/>
              <a:t>Why Bangladesh?</a:t>
            </a:r>
            <a:endParaRPr lang="en-US" dirty="0"/>
          </a:p>
        </p:txBody>
      </p:sp>
      <p:sp>
        <p:nvSpPr>
          <p:cNvPr id="9" name="TextBox 8"/>
          <p:cNvSpPr txBox="1"/>
          <p:nvPr/>
        </p:nvSpPr>
        <p:spPr>
          <a:xfrm>
            <a:off x="1120144" y="3638314"/>
            <a:ext cx="4503416" cy="369332"/>
          </a:xfrm>
          <a:prstGeom prst="rect">
            <a:avLst/>
          </a:prstGeom>
          <a:noFill/>
          <a:ln>
            <a:solidFill>
              <a:schemeClr val="tx1"/>
            </a:solidFill>
          </a:ln>
        </p:spPr>
        <p:txBody>
          <a:bodyPr wrap="square" rtlCol="0">
            <a:spAutoFit/>
          </a:bodyPr>
          <a:lstStyle/>
          <a:p>
            <a:r>
              <a:rPr lang="en-US" dirty="0" smtClean="0"/>
              <a:t>Entry</a:t>
            </a:r>
            <a:r>
              <a:rPr lang="en-US" dirty="0" smtClean="0"/>
              <a:t> </a:t>
            </a:r>
            <a:r>
              <a:rPr lang="en-US" dirty="0" smtClean="0"/>
              <a:t>Strategy</a:t>
            </a:r>
            <a:endParaRPr lang="en-US" dirty="0"/>
          </a:p>
        </p:txBody>
      </p:sp>
      <p:sp>
        <p:nvSpPr>
          <p:cNvPr id="10" name="TextBox 9"/>
          <p:cNvSpPr txBox="1"/>
          <p:nvPr/>
        </p:nvSpPr>
        <p:spPr>
          <a:xfrm>
            <a:off x="1120144" y="4180348"/>
            <a:ext cx="4503416" cy="369332"/>
          </a:xfrm>
          <a:prstGeom prst="rect">
            <a:avLst/>
          </a:prstGeom>
          <a:noFill/>
          <a:ln>
            <a:solidFill>
              <a:schemeClr val="tx1"/>
            </a:solidFill>
          </a:ln>
        </p:spPr>
        <p:txBody>
          <a:bodyPr wrap="square" rtlCol="0">
            <a:spAutoFit/>
          </a:bodyPr>
          <a:lstStyle/>
          <a:p>
            <a:r>
              <a:rPr lang="en-US" dirty="0" smtClean="0"/>
              <a:t>International Strategy </a:t>
            </a:r>
            <a:endParaRPr lang="en-US" dirty="0"/>
          </a:p>
        </p:txBody>
      </p:sp>
      <p:sp>
        <p:nvSpPr>
          <p:cNvPr id="11" name="TextBox 10"/>
          <p:cNvSpPr txBox="1"/>
          <p:nvPr/>
        </p:nvSpPr>
        <p:spPr>
          <a:xfrm>
            <a:off x="1131573" y="4682013"/>
            <a:ext cx="4480558" cy="369332"/>
          </a:xfrm>
          <a:prstGeom prst="rect">
            <a:avLst/>
          </a:prstGeom>
          <a:noFill/>
          <a:ln>
            <a:solidFill>
              <a:schemeClr val="tx1"/>
            </a:solidFill>
          </a:ln>
        </p:spPr>
        <p:txBody>
          <a:bodyPr wrap="square" rtlCol="0">
            <a:spAutoFit/>
          </a:bodyPr>
          <a:lstStyle/>
          <a:p>
            <a:r>
              <a:rPr lang="en-US" dirty="0" smtClean="0"/>
              <a:t>Launch Strategies (and sub parts) </a:t>
            </a:r>
            <a:endParaRPr lang="en-US" dirty="0"/>
          </a:p>
        </p:txBody>
      </p:sp>
      <p:sp>
        <p:nvSpPr>
          <p:cNvPr id="13" name="TextBox 12"/>
          <p:cNvSpPr txBox="1"/>
          <p:nvPr/>
        </p:nvSpPr>
        <p:spPr>
          <a:xfrm>
            <a:off x="6096000" y="3569251"/>
            <a:ext cx="4480558" cy="369332"/>
          </a:xfrm>
          <a:prstGeom prst="rect">
            <a:avLst/>
          </a:prstGeom>
          <a:noFill/>
          <a:ln>
            <a:solidFill>
              <a:schemeClr val="tx1"/>
            </a:solidFill>
          </a:ln>
        </p:spPr>
        <p:txBody>
          <a:bodyPr wrap="square" rtlCol="0">
            <a:spAutoFit/>
          </a:bodyPr>
          <a:lstStyle/>
          <a:p>
            <a:r>
              <a:rPr lang="en-US" dirty="0" smtClean="0"/>
              <a:t>Integrated Marketing Communication</a:t>
            </a:r>
            <a:endParaRPr lang="en-US" dirty="0"/>
          </a:p>
        </p:txBody>
      </p:sp>
      <p:sp>
        <p:nvSpPr>
          <p:cNvPr id="14" name="TextBox 13"/>
          <p:cNvSpPr txBox="1"/>
          <p:nvPr/>
        </p:nvSpPr>
        <p:spPr>
          <a:xfrm>
            <a:off x="6096000" y="3027164"/>
            <a:ext cx="4480558" cy="369332"/>
          </a:xfrm>
          <a:prstGeom prst="rect">
            <a:avLst/>
          </a:prstGeom>
          <a:noFill/>
          <a:ln>
            <a:solidFill>
              <a:schemeClr val="tx1"/>
            </a:solidFill>
          </a:ln>
        </p:spPr>
        <p:txBody>
          <a:bodyPr wrap="square" rtlCol="0">
            <a:spAutoFit/>
          </a:bodyPr>
          <a:lstStyle/>
          <a:p>
            <a:r>
              <a:rPr lang="en-US" dirty="0" smtClean="0"/>
              <a:t>Overcoming the Challenges </a:t>
            </a:r>
            <a:endParaRPr lang="en-US" dirty="0"/>
          </a:p>
        </p:txBody>
      </p:sp>
      <p:sp>
        <p:nvSpPr>
          <p:cNvPr id="15" name="TextBox 14"/>
          <p:cNvSpPr txBox="1"/>
          <p:nvPr/>
        </p:nvSpPr>
        <p:spPr>
          <a:xfrm>
            <a:off x="6096000" y="2529363"/>
            <a:ext cx="4480558" cy="369332"/>
          </a:xfrm>
          <a:prstGeom prst="rect">
            <a:avLst/>
          </a:prstGeom>
          <a:noFill/>
          <a:ln>
            <a:solidFill>
              <a:schemeClr val="tx1"/>
            </a:solidFill>
          </a:ln>
        </p:spPr>
        <p:txBody>
          <a:bodyPr wrap="square" rtlCol="0">
            <a:spAutoFit/>
          </a:bodyPr>
          <a:lstStyle/>
          <a:p>
            <a:r>
              <a:rPr lang="en-US" dirty="0" smtClean="0"/>
              <a:t>Organization Chart </a:t>
            </a:r>
            <a:endParaRPr lang="en-US" dirty="0"/>
          </a:p>
        </p:txBody>
      </p:sp>
      <p:sp>
        <p:nvSpPr>
          <p:cNvPr id="16" name="TextBox 15"/>
          <p:cNvSpPr txBox="1"/>
          <p:nvPr/>
        </p:nvSpPr>
        <p:spPr>
          <a:xfrm>
            <a:off x="6096000" y="4111338"/>
            <a:ext cx="4480558" cy="369332"/>
          </a:xfrm>
          <a:prstGeom prst="rect">
            <a:avLst/>
          </a:prstGeom>
          <a:noFill/>
          <a:ln>
            <a:solidFill>
              <a:schemeClr val="tx1"/>
            </a:solidFill>
          </a:ln>
        </p:spPr>
        <p:txBody>
          <a:bodyPr wrap="square" rtlCol="0">
            <a:spAutoFit/>
          </a:bodyPr>
          <a:lstStyle/>
          <a:p>
            <a:r>
              <a:rPr lang="en-US" dirty="0" smtClean="0"/>
              <a:t>Addressing the Doubts </a:t>
            </a:r>
            <a:endParaRPr lang="en-US" dirty="0"/>
          </a:p>
        </p:txBody>
      </p:sp>
      <p:sp>
        <p:nvSpPr>
          <p:cNvPr id="17" name="TextBox 16"/>
          <p:cNvSpPr txBox="1"/>
          <p:nvPr/>
        </p:nvSpPr>
        <p:spPr>
          <a:xfrm>
            <a:off x="6096000" y="4682013"/>
            <a:ext cx="4480558" cy="369332"/>
          </a:xfrm>
          <a:prstGeom prst="rect">
            <a:avLst/>
          </a:prstGeom>
          <a:noFill/>
          <a:ln>
            <a:solidFill>
              <a:schemeClr val="tx1"/>
            </a:solidFill>
          </a:ln>
        </p:spPr>
        <p:txBody>
          <a:bodyPr wrap="square" rtlCol="0">
            <a:spAutoFit/>
          </a:bodyPr>
          <a:lstStyle/>
          <a:p>
            <a:r>
              <a:rPr lang="en-US" dirty="0" smtClean="0"/>
              <a:t>Conclusion </a:t>
            </a:r>
            <a:endParaRPr lang="en-US" dirty="0"/>
          </a:p>
        </p:txBody>
      </p:sp>
      <p:sp>
        <p:nvSpPr>
          <p:cNvPr id="18" name="TextBox 17"/>
          <p:cNvSpPr txBox="1"/>
          <p:nvPr/>
        </p:nvSpPr>
        <p:spPr>
          <a:xfrm>
            <a:off x="1120144" y="5183678"/>
            <a:ext cx="4480558" cy="369332"/>
          </a:xfrm>
          <a:prstGeom prst="rect">
            <a:avLst/>
          </a:prstGeom>
          <a:noFill/>
          <a:ln>
            <a:solidFill>
              <a:schemeClr val="tx1"/>
            </a:solidFill>
          </a:ln>
        </p:spPr>
        <p:txBody>
          <a:bodyPr wrap="square" rtlCol="0">
            <a:spAutoFit/>
          </a:bodyPr>
          <a:lstStyle/>
          <a:p>
            <a:r>
              <a:rPr lang="en-US"/>
              <a:t>Rationale for choosing the strategy</a:t>
            </a:r>
            <a:endParaRPr lang="en-US" dirty="0"/>
          </a:p>
        </p:txBody>
      </p:sp>
    </p:spTree>
    <p:extLst>
      <p:ext uri="{BB962C8B-B14F-4D97-AF65-F5344CB8AC3E}">
        <p14:creationId xmlns:p14="http://schemas.microsoft.com/office/powerpoint/2010/main" val="1154960502"/>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 </a:t>
            </a:r>
            <a:endParaRPr lang="en-US" dirty="0"/>
          </a:p>
        </p:txBody>
      </p:sp>
      <p:sp>
        <p:nvSpPr>
          <p:cNvPr id="5" name="Cloud Callout 4"/>
          <p:cNvSpPr/>
          <p:nvPr/>
        </p:nvSpPr>
        <p:spPr>
          <a:xfrm>
            <a:off x="1978819" y="2711054"/>
            <a:ext cx="2100263" cy="1357312"/>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Start ups</a:t>
            </a:r>
            <a:endParaRPr lang="en-US" dirty="0">
              <a:solidFill>
                <a:schemeClr val="accent1">
                  <a:lumMod val="75000"/>
                </a:schemeClr>
              </a:solidFill>
            </a:endParaRPr>
          </a:p>
        </p:txBody>
      </p:sp>
      <p:sp>
        <p:nvSpPr>
          <p:cNvPr id="6" name="Cloud Callout 5"/>
          <p:cNvSpPr/>
          <p:nvPr/>
        </p:nvSpPr>
        <p:spPr>
          <a:xfrm>
            <a:off x="3559969" y="4493421"/>
            <a:ext cx="2100263" cy="1357312"/>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Franchising </a:t>
            </a:r>
            <a:endParaRPr lang="en-US" dirty="0">
              <a:solidFill>
                <a:schemeClr val="accent1">
                  <a:lumMod val="75000"/>
                </a:schemeClr>
              </a:solidFill>
            </a:endParaRPr>
          </a:p>
        </p:txBody>
      </p:sp>
      <p:sp>
        <p:nvSpPr>
          <p:cNvPr id="7" name="Cloud Callout 6"/>
          <p:cNvSpPr/>
          <p:nvPr/>
        </p:nvSpPr>
        <p:spPr>
          <a:xfrm>
            <a:off x="7912894" y="3542110"/>
            <a:ext cx="2100263" cy="1357312"/>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Healthy competition</a:t>
            </a:r>
            <a:endParaRPr lang="en-US" dirty="0">
              <a:solidFill>
                <a:schemeClr val="accent1">
                  <a:lumMod val="75000"/>
                </a:schemeClr>
              </a:solidFill>
            </a:endParaRPr>
          </a:p>
        </p:txBody>
      </p:sp>
      <p:sp>
        <p:nvSpPr>
          <p:cNvPr id="8" name="Cloud Callout 7"/>
          <p:cNvSpPr/>
          <p:nvPr/>
        </p:nvSpPr>
        <p:spPr>
          <a:xfrm>
            <a:off x="5164932" y="2496741"/>
            <a:ext cx="2350293" cy="1357312"/>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Natural dislike</a:t>
            </a:r>
            <a:endParaRPr lang="en-US" dirty="0">
              <a:solidFill>
                <a:schemeClr val="accent1">
                  <a:lumMod val="75000"/>
                </a:schemeClr>
              </a:solidFill>
            </a:endParaRPr>
          </a:p>
        </p:txBody>
      </p:sp>
    </p:spTree>
    <p:extLst>
      <p:ext uri="{BB962C8B-B14F-4D97-AF65-F5344CB8AC3E}">
        <p14:creationId xmlns:p14="http://schemas.microsoft.com/office/powerpoint/2010/main" val="3233936958"/>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it up</a:t>
            </a:r>
            <a:endParaRPr lang="en-US" dirty="0"/>
          </a:p>
        </p:txBody>
      </p:sp>
      <p:sp>
        <p:nvSpPr>
          <p:cNvPr id="5" name="Rectangle 4"/>
          <p:cNvSpPr/>
          <p:nvPr/>
        </p:nvSpPr>
        <p:spPr>
          <a:xfrm>
            <a:off x="3031331" y="3010198"/>
            <a:ext cx="6129337" cy="923330"/>
          </a:xfrm>
          <a:prstGeom prst="rect">
            <a:avLst/>
          </a:prstGeom>
          <a:noFill/>
        </p:spPr>
        <p:txBody>
          <a:bodyPr wrap="squar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Zeal.Co</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081887034"/>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Story</a:t>
            </a:r>
            <a:endParaRPr lang="en-US" dirty="0"/>
          </a:p>
        </p:txBody>
      </p:sp>
      <p:sp>
        <p:nvSpPr>
          <p:cNvPr id="4" name="TextBox 3"/>
          <p:cNvSpPr txBox="1"/>
          <p:nvPr/>
        </p:nvSpPr>
        <p:spPr>
          <a:xfrm>
            <a:off x="4189828" y="2516367"/>
            <a:ext cx="3812344" cy="584775"/>
          </a:xfrm>
          <a:prstGeom prst="rect">
            <a:avLst/>
          </a:prstGeom>
          <a:noFill/>
        </p:spPr>
        <p:txBody>
          <a:bodyPr wrap="square" rtlCol="0">
            <a:spAutoFit/>
          </a:bodyPr>
          <a:lstStyle/>
          <a:p>
            <a:pPr algn="ctr"/>
            <a:r>
              <a:rPr lang="en-US" sz="3200" dirty="0" smtClean="0"/>
              <a:t>The Dream Team</a:t>
            </a:r>
            <a:endParaRPr lang="en-US" sz="3200" dirty="0"/>
          </a:p>
        </p:txBody>
      </p:sp>
      <p:sp>
        <p:nvSpPr>
          <p:cNvPr id="5" name="Oval 4"/>
          <p:cNvSpPr/>
          <p:nvPr/>
        </p:nvSpPr>
        <p:spPr>
          <a:xfrm>
            <a:off x="1555651" y="3255887"/>
            <a:ext cx="1842868" cy="1724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94405" y="3255887"/>
            <a:ext cx="1842868" cy="1724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07015" y="3255887"/>
            <a:ext cx="1842868" cy="1724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661010" y="3255887"/>
            <a:ext cx="1842868" cy="1724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44636" y="5212896"/>
            <a:ext cx="2264898" cy="408623"/>
          </a:xfrm>
          <a:prstGeom prst="roundRect">
            <a:avLst/>
          </a:prstGeom>
          <a:noFill/>
          <a:ln>
            <a:solidFill>
              <a:schemeClr val="accent1"/>
            </a:solidFill>
            <a:prstDash val="sysDash"/>
          </a:ln>
        </p:spPr>
        <p:txBody>
          <a:bodyPr wrap="square" rtlCol="0">
            <a:spAutoFit/>
          </a:bodyPr>
          <a:lstStyle/>
          <a:p>
            <a:endParaRPr lang="en-US" dirty="0"/>
          </a:p>
        </p:txBody>
      </p:sp>
      <p:sp>
        <p:nvSpPr>
          <p:cNvPr id="10" name="TextBox 9"/>
          <p:cNvSpPr txBox="1"/>
          <p:nvPr/>
        </p:nvSpPr>
        <p:spPr>
          <a:xfrm>
            <a:off x="3683390" y="5212896"/>
            <a:ext cx="2264898" cy="408623"/>
          </a:xfrm>
          <a:prstGeom prst="roundRect">
            <a:avLst/>
          </a:prstGeom>
          <a:noFill/>
          <a:ln>
            <a:solidFill>
              <a:schemeClr val="accent1"/>
            </a:solidFill>
            <a:prstDash val="sysDash"/>
          </a:ln>
        </p:spPr>
        <p:txBody>
          <a:bodyPr wrap="square" rtlCol="0">
            <a:spAutoFit/>
          </a:bodyPr>
          <a:lstStyle/>
          <a:p>
            <a:endParaRPr lang="en-US" dirty="0"/>
          </a:p>
        </p:txBody>
      </p:sp>
      <p:sp>
        <p:nvSpPr>
          <p:cNvPr id="11" name="TextBox 10"/>
          <p:cNvSpPr txBox="1"/>
          <p:nvPr/>
        </p:nvSpPr>
        <p:spPr>
          <a:xfrm>
            <a:off x="6096000" y="5212897"/>
            <a:ext cx="2264898" cy="408623"/>
          </a:xfrm>
          <a:prstGeom prst="roundRect">
            <a:avLst/>
          </a:prstGeom>
          <a:noFill/>
          <a:ln>
            <a:solidFill>
              <a:schemeClr val="accent1"/>
            </a:solidFill>
            <a:prstDash val="sysDash"/>
          </a:ln>
        </p:spPr>
        <p:txBody>
          <a:bodyPr wrap="square" rtlCol="0">
            <a:spAutoFit/>
          </a:bodyPr>
          <a:lstStyle/>
          <a:p>
            <a:endParaRPr lang="en-US" dirty="0"/>
          </a:p>
        </p:txBody>
      </p:sp>
      <p:sp>
        <p:nvSpPr>
          <p:cNvPr id="12" name="TextBox 11"/>
          <p:cNvSpPr txBox="1"/>
          <p:nvPr/>
        </p:nvSpPr>
        <p:spPr>
          <a:xfrm>
            <a:off x="8449995" y="5210854"/>
            <a:ext cx="2264898" cy="408623"/>
          </a:xfrm>
          <a:prstGeom prst="roundRect">
            <a:avLst/>
          </a:prstGeom>
          <a:noFill/>
          <a:ln>
            <a:solidFill>
              <a:schemeClr val="accent1"/>
            </a:solidFill>
            <a:prstDash val="sysDash"/>
          </a:ln>
        </p:spPr>
        <p:txBody>
          <a:bodyPr wrap="square" rtlCol="0">
            <a:spAutoFit/>
          </a:bodyPr>
          <a:lstStyle/>
          <a:p>
            <a:endParaRPr lang="en-US" dirty="0"/>
          </a:p>
        </p:txBody>
      </p:sp>
    </p:spTree>
    <p:extLst>
      <p:ext uri="{BB962C8B-B14F-4D97-AF65-F5344CB8AC3E}">
        <p14:creationId xmlns:p14="http://schemas.microsoft.com/office/powerpoint/2010/main" val="1919360569"/>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Bangladesh?</a:t>
            </a:r>
            <a:endParaRPr lang="en-US" dirty="0"/>
          </a:p>
        </p:txBody>
      </p:sp>
      <p:sp>
        <p:nvSpPr>
          <p:cNvPr id="4" name="Rectangle 3"/>
          <p:cNvSpPr/>
          <p:nvPr/>
        </p:nvSpPr>
        <p:spPr>
          <a:xfrm>
            <a:off x="1814119" y="2626667"/>
            <a:ext cx="8020850"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Bangladesh, A Success Story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5" y="3771900"/>
            <a:ext cx="3810000" cy="2428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125" y="3771899"/>
            <a:ext cx="3614739" cy="24288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3864" y="3771899"/>
            <a:ext cx="3514724" cy="2428875"/>
          </a:xfrm>
          <a:prstGeom prst="rect">
            <a:avLst/>
          </a:prstGeom>
        </p:spPr>
      </p:pic>
    </p:spTree>
    <p:extLst>
      <p:ext uri="{BB962C8B-B14F-4D97-AF65-F5344CB8AC3E}">
        <p14:creationId xmlns:p14="http://schemas.microsoft.com/office/powerpoint/2010/main" val="2480146662"/>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0432" y="1543986"/>
            <a:ext cx="9601196" cy="4257207"/>
          </a:xfrm>
        </p:spPr>
      </p:pic>
    </p:spTree>
    <p:extLst>
      <p:ext uri="{BB962C8B-B14F-4D97-AF65-F5344CB8AC3E}">
        <p14:creationId xmlns:p14="http://schemas.microsoft.com/office/powerpoint/2010/main" val="88842335"/>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95401" y="2556931"/>
            <a:ext cx="9601196" cy="3559055"/>
          </a:xfrm>
        </p:spPr>
        <p:txBody>
          <a:bodyPr>
            <a:normAutofit/>
          </a:bodyPr>
          <a:lstStyle/>
          <a:p>
            <a:pPr fontAlgn="base"/>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2556930"/>
            <a:ext cx="10401300" cy="3559055"/>
          </a:xfrm>
          <a:prstGeom prst="rect">
            <a:avLst/>
          </a:prstGeom>
        </p:spPr>
      </p:pic>
    </p:spTree>
    <p:extLst>
      <p:ext uri="{BB962C8B-B14F-4D97-AF65-F5344CB8AC3E}">
        <p14:creationId xmlns:p14="http://schemas.microsoft.com/office/powerpoint/2010/main" val="3021420512"/>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Strategy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985" y="2496622"/>
            <a:ext cx="5250504" cy="35959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011" y="2496622"/>
            <a:ext cx="4797102" cy="3595922"/>
          </a:xfrm>
          <a:prstGeom prst="rect">
            <a:avLst/>
          </a:prstGeom>
        </p:spPr>
      </p:pic>
    </p:spTree>
    <p:extLst>
      <p:ext uri="{BB962C8B-B14F-4D97-AF65-F5344CB8AC3E}">
        <p14:creationId xmlns:p14="http://schemas.microsoft.com/office/powerpoint/2010/main" val="3094706536"/>
      </p:ext>
    </p:extLst>
  </p:cSld>
  <p:clrMapOvr>
    <a:masterClrMapping/>
  </p:clrMapOvr>
  <mc:AlternateContent xmlns:mc="http://schemas.openxmlformats.org/markup-compatibility/2006">
    <mc:Choice xmlns:p14="http://schemas.microsoft.com/office/powerpoint/2010/main" Requires="p14">
      <p:transition p14:dur="200" advClick="0" advTm="20000">
        <p:fade/>
      </p:transition>
    </mc:Choice>
    <mc:Fallback>
      <p:transition advClick="0" advTm="2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Strategy </a:t>
            </a:r>
            <a:endParaRPr lang="en-US" dirty="0"/>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713" y="2571750"/>
            <a:ext cx="10015537" cy="3509963"/>
          </a:xfrm>
          <a:prstGeom prst="rect">
            <a:avLst/>
          </a:prstGeom>
        </p:spPr>
      </p:pic>
    </p:spTree>
    <p:extLst>
      <p:ext uri="{BB962C8B-B14F-4D97-AF65-F5344CB8AC3E}">
        <p14:creationId xmlns:p14="http://schemas.microsoft.com/office/powerpoint/2010/main" val="4040263869"/>
      </p:ext>
    </p:extLst>
  </p:cSld>
  <p:clrMapOvr>
    <a:masterClrMapping/>
  </p:clrMapOvr>
  <mc:AlternateContent xmlns:mc="http://schemas.openxmlformats.org/markup-compatibility/2006">
    <mc:Choice xmlns:p14="http://schemas.microsoft.com/office/powerpoint/2010/main" Requires="p14">
      <p:transition p14:dur="200" advClick="0" advTm="20000">
        <p:fade/>
      </p:transition>
    </mc:Choice>
    <mc:Fallback>
      <p:transition advClick="0" advTm="2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Strategies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894" y="2514600"/>
            <a:ext cx="2870994" cy="36734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138" y="2514600"/>
            <a:ext cx="2862262" cy="36734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2514600"/>
            <a:ext cx="5181600" cy="18288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7132" y="4168988"/>
            <a:ext cx="5172868" cy="2019087"/>
          </a:xfrm>
          <a:prstGeom prst="rect">
            <a:avLst/>
          </a:prstGeom>
        </p:spPr>
      </p:pic>
    </p:spTree>
    <p:extLst>
      <p:ext uri="{BB962C8B-B14F-4D97-AF65-F5344CB8AC3E}">
        <p14:creationId xmlns:p14="http://schemas.microsoft.com/office/powerpoint/2010/main" val="148200028"/>
      </p:ext>
    </p:extLst>
  </p:cSld>
  <p:clrMapOvr>
    <a:masterClrMapping/>
  </p:clrMapOvr>
  <mc:AlternateContent xmlns:mc="http://schemas.openxmlformats.org/markup-compatibility/2006" xmlns:p14="http://schemas.microsoft.com/office/powerpoint/2010/main">
    <mc:Choice Requires="p14">
      <p:transition p14:dur="200" advClick="0" advTm="20000">
        <p:fade/>
      </p:transition>
    </mc:Choice>
    <mc:Fallback xmlns="">
      <p:transition advClick="0" advTm="20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520</TotalTime>
  <Words>1983</Words>
  <Application>Microsoft Office PowerPoint</Application>
  <PresentationFormat>Widescreen</PresentationFormat>
  <Paragraphs>131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Garamond</vt:lpstr>
      <vt:lpstr>Wingdings</vt:lpstr>
      <vt:lpstr>Organic</vt:lpstr>
      <vt:lpstr>Zeal.Co</vt:lpstr>
      <vt:lpstr>Flow of the Presentation</vt:lpstr>
      <vt:lpstr>Our Story</vt:lpstr>
      <vt:lpstr>Why Bangladesh?</vt:lpstr>
      <vt:lpstr>PowerPoint Presentation</vt:lpstr>
      <vt:lpstr>PowerPoint Presentation</vt:lpstr>
      <vt:lpstr>Entry Strategy</vt:lpstr>
      <vt:lpstr>International Strategy </vt:lpstr>
      <vt:lpstr>Launch Strategies </vt:lpstr>
      <vt:lpstr>Brand Awareness </vt:lpstr>
      <vt:lpstr>Online Selling </vt:lpstr>
      <vt:lpstr>Adding the Local Touch</vt:lpstr>
      <vt:lpstr>Rationale for choosing the strategy</vt:lpstr>
      <vt:lpstr>Organization Chart</vt:lpstr>
      <vt:lpstr>Challenges we are likely to face . . .</vt:lpstr>
      <vt:lpstr>Cont. </vt:lpstr>
      <vt:lpstr>How to overcome these challenges?</vt:lpstr>
      <vt:lpstr>Integrated Marketing Communications</vt:lpstr>
      <vt:lpstr>Taking their doubts as our own</vt:lpstr>
      <vt:lpstr>Cont. </vt:lpstr>
      <vt:lpstr>Wrapping it up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Zeal.Co</dc:title>
  <dc:creator>Kiran Farooq</dc:creator>
  <cp:lastModifiedBy>Kiran Farooq</cp:lastModifiedBy>
  <cp:revision>49</cp:revision>
  <dcterms:created xsi:type="dcterms:W3CDTF">2017-01-26T15:22:17Z</dcterms:created>
  <dcterms:modified xsi:type="dcterms:W3CDTF">2017-01-30T07:46:54Z</dcterms:modified>
</cp:coreProperties>
</file>